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7" r:id="rId4"/>
    <p:sldId id="288" r:id="rId5"/>
    <p:sldId id="278" r:id="rId6"/>
    <p:sldId id="285" r:id="rId7"/>
    <p:sldId id="262" r:id="rId8"/>
    <p:sldId id="277" r:id="rId9"/>
    <p:sldId id="274" r:id="rId10"/>
    <p:sldId id="269" r:id="rId11"/>
    <p:sldId id="268" r:id="rId12"/>
    <p:sldId id="282" r:id="rId13"/>
    <p:sldId id="283" r:id="rId14"/>
    <p:sldId id="260" r:id="rId15"/>
    <p:sldId id="279" r:id="rId16"/>
    <p:sldId id="280" r:id="rId17"/>
    <p:sldId id="270" r:id="rId18"/>
    <p:sldId id="271" r:id="rId19"/>
    <p:sldId id="272" r:id="rId20"/>
    <p:sldId id="261" r:id="rId21"/>
    <p:sldId id="266" r:id="rId22"/>
    <p:sldId id="289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0FAA-D694-4602-A438-DE8AE4BFA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EF5E3-5504-4811-ACDE-5C47F4E05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39134-1A77-44A9-A615-B5CD7436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6AB3B-84C1-4B9F-9B0C-B1F00A5EF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AC124-FBA1-40DA-9091-823F6767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9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9B54-54B8-49F6-837D-FC3E9A21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A53FF-5E94-4407-A619-285621F6A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188AD-4C83-49C2-912A-27BEE117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8FD29-81E8-4CF2-BE75-5B66D2A3D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EBA03-D404-480F-AAEC-CDF08076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375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7CBAB-843C-48A3-98B2-E1B0029F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6AAC1-1CC8-423E-8AB5-39F52C769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C59E5-BCFA-42E1-84CC-8F5E3C92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558ED-5ABC-47A0-8B7B-863B9BEA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CB47E-A8A2-4F83-BE17-264AF12A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34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32E2-714B-42D4-9C09-B3C7D57D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EE03E-1C08-4D0F-B297-F614CFF28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1ED3B-DACA-4F62-B800-09411B19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55DEB-77F1-4220-899D-BE58D856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26B82-F626-4868-A8E8-A66B9956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48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670A-642C-48E5-AF3D-F15C29BE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9D415-A05D-46E3-A522-99C759ED4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41ED4-61A3-436A-93AB-892B893A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D6073-8EE1-4CFC-B2C0-2FFA4066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183BA-C71D-4D7F-B56C-E08122D3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54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38E6-5229-49B2-953C-D9D76AF68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2C5D9-C3B1-477A-B88A-D05CA7F12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52601-49B9-4D3A-B010-A7F35DB74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8C34C-EE3C-41CF-8D47-36EC1CE2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3FC74-8F53-4B24-AE37-2C300B9C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AE8F8-B899-4BFF-B0B9-15FFA3FE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775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6CD0-4104-4CD7-9E1F-97FF48DD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6A9F0-CB0E-49C0-8440-DDB9BA6E8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89385-E53E-41B3-94A8-64B31A2F0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1EEEB0-9157-4A91-AE0C-55CFF55FA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C93A9-D10A-4AF9-98B3-2CF14296D4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50634-6F92-42CE-A40A-E22BF3E59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E48AC-2D7C-4681-8043-EC5A56A7D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2AFC9-2824-45AA-AEDC-B7C876DA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9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EB85-DEF0-4275-96EC-03613F6E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56B39-9135-4671-BCB8-B7E788B4E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159AE-8550-4929-9509-ED37105E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26D36-DE70-4EC6-B481-23B5D54FF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1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46E98-2B09-49D3-B522-9F61E1BD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A929B-08B2-4666-947A-E09B6D02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407C0-653C-470D-ADC3-E96361CE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477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65A4-803B-4F81-BABF-5B7F1A88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CC321-167F-41DD-A76D-75AE69B50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1021D-46F3-4A34-86BD-A852795E8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5D74B-EBB3-44F4-AF3F-B88D215A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616F5-0DC8-42AA-8261-85AC6488C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8E709-33C4-4C4B-9F11-EB5857C5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5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FA36-E47B-403B-AE0F-139A1379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CCB82-FC08-4ED8-94C5-2DD6A9625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FFCEE-6387-460E-9FAF-869AB17DD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875BA-31AE-4BD7-970F-413DE851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0C9E0-E2D7-426C-8E98-CE1EAD0B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5B57C-533E-4A13-91E1-75F2E920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02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898A3A-6E3C-4528-8C16-A2189F8C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92C49-B505-44F1-B65C-476FCC599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17F46-7385-4476-A851-880F370CE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BF276-BA2F-4E0D-B497-F81E041A073D}" type="datetimeFigureOut">
              <a:rPr lang="en-GB" smtClean="0"/>
              <a:t>01/06/2021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45FAA-B060-4AAF-B5E6-6F78735DC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37A1E-72BD-4F4A-A2B5-428542953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6B73A-7B07-4189-8284-782EBA06CB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800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diogram">
            <a:extLst>
              <a:ext uri="{FF2B5EF4-FFF2-40B4-BE49-F238E27FC236}">
                <a16:creationId xmlns:a16="http://schemas.microsoft.com/office/drawing/2014/main" id="{7BAF3F9F-B4AF-45BA-8B1A-8D35BD469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393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B85D1-6FEB-41D8-9365-DDA13DBE1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FFFFFF"/>
                </a:solidFill>
                <a:latin typeface="Bookman Old Style" panose="02050604050505020204" pitchFamily="18" charset="0"/>
              </a:rPr>
              <a:t>Frequency And Sound Recognition on the Micro:bit V2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BA6B8-2A64-4630-BC1A-7E009B57B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Bookman Old Style" panose="02050604050505020204" pitchFamily="18" charset="0"/>
              </a:rPr>
              <a:t>Joshua Hill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6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imary and Secondary Printout">
            <a:hlinkClick r:id="" action="ppaction://media"/>
            <a:extLst>
              <a:ext uri="{FF2B5EF4-FFF2-40B4-BE49-F238E27FC236}">
                <a16:creationId xmlns:a16="http://schemas.microsoft.com/office/drawing/2014/main" id="{C98E07EE-F93D-45AF-B7DD-C928555CF2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3061" b="13378"/>
          <a:stretch/>
        </p:blipFill>
        <p:spPr>
          <a:xfrm>
            <a:off x="3543300" y="104775"/>
            <a:ext cx="4519607" cy="6753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D8DC2-F7B7-4D7A-AB64-C04A223FC85D}"/>
              </a:ext>
            </a:extLst>
          </p:cNvPr>
          <p:cNvSpPr txBox="1"/>
          <p:nvPr/>
        </p:nvSpPr>
        <p:spPr>
          <a:xfrm>
            <a:off x="0" y="104774"/>
            <a:ext cx="2743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Primary and Secondary Frequency Test</a:t>
            </a:r>
          </a:p>
          <a:p>
            <a:endParaRPr lang="en-GB" dirty="0"/>
          </a:p>
          <a:p>
            <a:r>
              <a:rPr lang="en-GB" dirty="0"/>
              <a:t>Format:</a:t>
            </a:r>
          </a:p>
          <a:p>
            <a:endParaRPr lang="en-GB" dirty="0"/>
          </a:p>
          <a:p>
            <a:r>
              <a:rPr lang="en-GB" dirty="0"/>
              <a:t>P—P</a:t>
            </a:r>
          </a:p>
          <a:p>
            <a:r>
              <a:rPr lang="en-GB" dirty="0"/>
              <a:t>Primary Note</a:t>
            </a:r>
          </a:p>
          <a:p>
            <a:r>
              <a:rPr lang="en-GB" dirty="0"/>
              <a:t>Primary Frequency</a:t>
            </a:r>
          </a:p>
          <a:p>
            <a:r>
              <a:rPr lang="en-GB" dirty="0"/>
              <a:t>S—S</a:t>
            </a:r>
          </a:p>
          <a:p>
            <a:r>
              <a:rPr lang="en-GB" dirty="0"/>
              <a:t>Secondary Note</a:t>
            </a:r>
          </a:p>
          <a:p>
            <a:r>
              <a:rPr lang="en-GB" dirty="0"/>
              <a:t>Secondary Frequency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imary and Secondary Freq">
            <a:hlinkClick r:id="" action="ppaction://media"/>
            <a:extLst>
              <a:ext uri="{FF2B5EF4-FFF2-40B4-BE49-F238E27FC236}">
                <a16:creationId xmlns:a16="http://schemas.microsoft.com/office/drawing/2014/main" id="{B4CBC391-271F-4FE3-986A-D4B94E5FDE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0675" y="894754"/>
            <a:ext cx="9010650" cy="5068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947C1A-0EE3-41BC-BA7A-148AEB69E7BA}"/>
              </a:ext>
            </a:extLst>
          </p:cNvPr>
          <p:cNvSpPr txBox="1"/>
          <p:nvPr/>
        </p:nvSpPr>
        <p:spPr>
          <a:xfrm>
            <a:off x="0" y="104774"/>
            <a:ext cx="504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Primary and Secondary Frequency Visual Test Left primary, Right secondary</a:t>
            </a:r>
          </a:p>
        </p:txBody>
      </p:sp>
    </p:spTree>
    <p:extLst>
      <p:ext uri="{BB962C8B-B14F-4D97-AF65-F5344CB8AC3E}">
        <p14:creationId xmlns:p14="http://schemas.microsoft.com/office/powerpoint/2010/main" val="205006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02CA-C1DE-4B48-B1B8-FA581D9C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 request/response – showing distance effect on signal strength </a:t>
            </a:r>
          </a:p>
        </p:txBody>
      </p:sp>
      <p:pic>
        <p:nvPicPr>
          <p:cNvPr id="4" name="Syn Ack Distance Demo">
            <a:hlinkClick r:id="" action="ppaction://media"/>
            <a:extLst>
              <a:ext uri="{FF2B5EF4-FFF2-40B4-BE49-F238E27FC236}">
                <a16:creationId xmlns:a16="http://schemas.microsoft.com/office/drawing/2014/main" id="{526327DC-8CB0-47EB-B5DC-665A254614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7125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99F8-C728-4FCA-8027-3DEE34114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noise (literally!) disrupts signals</a:t>
            </a:r>
          </a:p>
        </p:txBody>
      </p:sp>
      <p:pic>
        <p:nvPicPr>
          <p:cNvPr id="4" name="Representing Noise Example">
            <a:hlinkClick r:id="" action="ppaction://media"/>
            <a:extLst>
              <a:ext uri="{FF2B5EF4-FFF2-40B4-BE49-F238E27FC236}">
                <a16:creationId xmlns:a16="http://schemas.microsoft.com/office/drawing/2014/main" id="{2AF4DAD3-B089-406A-950F-5DD326A6BE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60404" y="-47626"/>
            <a:ext cx="4471192" cy="7947821"/>
          </a:xfrm>
        </p:spPr>
      </p:pic>
    </p:spTree>
    <p:extLst>
      <p:ext uri="{BB962C8B-B14F-4D97-AF65-F5344CB8AC3E}">
        <p14:creationId xmlns:p14="http://schemas.microsoft.com/office/powerpoint/2010/main" val="423171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11EF2F84-1AE0-4B4D-AD8F-7CEE361942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860" y="901537"/>
            <a:ext cx="3229426" cy="247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84CB1A-7841-413B-A97A-8C5FABBF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94446"/>
            <a:ext cx="10515600" cy="1325563"/>
          </a:xfrm>
        </p:spPr>
        <p:txBody>
          <a:bodyPr/>
          <a:lstStyle/>
          <a:p>
            <a:r>
              <a:rPr lang="en-GB" dirty="0">
                <a:latin typeface="Bookman Old Style" panose="02050604050505020204" pitchFamily="18" charset="0"/>
              </a:rPr>
              <a:t>Morse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A1AF-1D45-4CC5-9CED-63BC08D56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937" y="1210611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Capable of converting strings into Morse dots and dashes</a:t>
            </a:r>
          </a:p>
          <a:p>
            <a:r>
              <a:rPr lang="en-GB" sz="2400" dirty="0"/>
              <a:t>Can play and detect in two frequencies simultaneously (primary and secondary)</a:t>
            </a:r>
          </a:p>
          <a:p>
            <a:r>
              <a:rPr lang="en-GB" sz="2400" dirty="0"/>
              <a:t>Optimized for 30cm distance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D067BD-B685-4C45-AC31-B4826307FDE0}"/>
              </a:ext>
            </a:extLst>
          </p:cNvPr>
          <p:cNvGrpSpPr/>
          <p:nvPr/>
        </p:nvGrpSpPr>
        <p:grpSpPr>
          <a:xfrm>
            <a:off x="573795" y="2100182"/>
            <a:ext cx="11139015" cy="4714114"/>
            <a:chOff x="573795" y="2100182"/>
            <a:chExt cx="11139015" cy="47141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81C1F4-2400-484B-B230-C9A967D81792}"/>
                </a:ext>
              </a:extLst>
            </p:cNvPr>
            <p:cNvSpPr/>
            <p:nvPr/>
          </p:nvSpPr>
          <p:spPr>
            <a:xfrm>
              <a:off x="573795" y="3682657"/>
              <a:ext cx="1648778" cy="94215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>
                  <a:solidFill>
                    <a:schemeClr val="tx1"/>
                  </a:solidFill>
                </a:rPr>
                <a:t>Audio Processor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0F4DC8-CACE-4EBC-852F-452BF93F369A}"/>
                </a:ext>
              </a:extLst>
            </p:cNvPr>
            <p:cNvSpPr txBox="1"/>
            <p:nvPr/>
          </p:nvSpPr>
          <p:spPr>
            <a:xfrm>
              <a:off x="9435991" y="2100182"/>
              <a:ext cx="22768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CPP / MakeCode Adaptation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EE448E-D68F-4616-AE63-3D4593F52D7C}"/>
                </a:ext>
              </a:extLst>
            </p:cNvPr>
            <p:cNvGrpSpPr/>
            <p:nvPr/>
          </p:nvGrpSpPr>
          <p:grpSpPr>
            <a:xfrm>
              <a:off x="2222573" y="2392298"/>
              <a:ext cx="8958163" cy="4421998"/>
              <a:chOff x="2222573" y="2392298"/>
              <a:chExt cx="8958163" cy="442199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88ECEB-7BC9-4F2D-A83A-F1EDA06C37BD}"/>
                  </a:ext>
                </a:extLst>
              </p:cNvPr>
              <p:cNvSpPr/>
              <p:nvPr/>
            </p:nvSpPr>
            <p:spPr>
              <a:xfrm>
                <a:off x="4104959" y="3682657"/>
                <a:ext cx="1648778" cy="942158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GB">
                    <a:solidFill>
                      <a:schemeClr val="tx1"/>
                    </a:solidFill>
                  </a:rPr>
                  <a:t>Morse Code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FC36BF3-961D-4D1D-8972-CC21A14B896D}"/>
                  </a:ext>
                </a:extLst>
              </p:cNvPr>
              <p:cNvCxnSpPr>
                <a:stCxn id="5" idx="3"/>
                <a:endCxn id="4" idx="1"/>
              </p:cNvCxnSpPr>
              <p:nvPr/>
            </p:nvCxnSpPr>
            <p:spPr>
              <a:xfrm>
                <a:off x="2222573" y="4153736"/>
                <a:ext cx="18823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750E86-34CD-4C5A-A4AA-454CBD236C67}"/>
                  </a:ext>
                </a:extLst>
              </p:cNvPr>
              <p:cNvSpPr txBox="1"/>
              <p:nvPr/>
            </p:nvSpPr>
            <p:spPr>
              <a:xfrm>
                <a:off x="7455718" y="2566979"/>
                <a:ext cx="3124599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Play Char</a:t>
                </a:r>
              </a:p>
              <a:p>
                <a:endParaRPr lang="en-GB" dirty="0"/>
              </a:p>
              <a:p>
                <a:r>
                  <a:rPr lang="en-GB" dirty="0"/>
                  <a:t>Play String</a:t>
                </a:r>
              </a:p>
              <a:p>
                <a:endParaRPr lang="en-GB" dirty="0"/>
              </a:p>
              <a:p>
                <a:r>
                  <a:rPr lang="en-GB" dirty="0"/>
                  <a:t>Serial Print Stored</a:t>
                </a:r>
              </a:p>
              <a:p>
                <a:endParaRPr lang="en-GB" dirty="0"/>
              </a:p>
              <a:p>
                <a:r>
                  <a:rPr lang="en-GB" dirty="0"/>
                  <a:t>Get Last Char</a:t>
                </a:r>
              </a:p>
              <a:p>
                <a:endParaRPr lang="en-GB" dirty="0"/>
              </a:p>
              <a:p>
                <a:r>
                  <a:rPr lang="en-GB" dirty="0"/>
                  <a:t>Get Stored Message</a:t>
                </a:r>
              </a:p>
              <a:p>
                <a:endParaRPr lang="en-GB" dirty="0"/>
              </a:p>
              <a:p>
                <a:r>
                  <a:rPr lang="en-GB" dirty="0"/>
                  <a:t>Clear Stored Message</a:t>
                </a:r>
              </a:p>
              <a:p>
                <a:endParaRPr lang="en-GB" dirty="0"/>
              </a:p>
              <a:p>
                <a:r>
                  <a:rPr lang="en-GB" dirty="0"/>
                  <a:t>Start</a:t>
                </a:r>
              </a:p>
              <a:p>
                <a:endParaRPr lang="en-GB" dirty="0"/>
              </a:p>
              <a:p>
                <a:r>
                  <a:rPr lang="en-GB" dirty="0"/>
                  <a:t>Stop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2E69B44-16D2-43BE-97ED-E68F8DD9FA2F}"/>
                  </a:ext>
                </a:extLst>
              </p:cNvPr>
              <p:cNvCxnSpPr/>
              <p:nvPr/>
            </p:nvCxnSpPr>
            <p:spPr>
              <a:xfrm>
                <a:off x="9973982" y="2688116"/>
                <a:ext cx="107983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D99C02-C9F5-416B-A220-E5030A4874A5}"/>
                  </a:ext>
                </a:extLst>
              </p:cNvPr>
              <p:cNvSpPr txBox="1"/>
              <p:nvPr/>
            </p:nvSpPr>
            <p:spPr>
              <a:xfrm>
                <a:off x="9973982" y="2392298"/>
                <a:ext cx="1200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Void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0D8ADB1-C738-44C6-96BC-71D3BBBE1162}"/>
                  </a:ext>
                </a:extLst>
              </p:cNvPr>
              <p:cNvCxnSpPr/>
              <p:nvPr/>
            </p:nvCxnSpPr>
            <p:spPr>
              <a:xfrm>
                <a:off x="9973982" y="3287144"/>
                <a:ext cx="107983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DB32BE-78DB-4056-9BAE-01D703090EA9}"/>
                  </a:ext>
                </a:extLst>
              </p:cNvPr>
              <p:cNvSpPr txBox="1"/>
              <p:nvPr/>
            </p:nvSpPr>
            <p:spPr>
              <a:xfrm>
                <a:off x="9973982" y="2991326"/>
                <a:ext cx="1200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Void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256CF83-73DE-468B-8D85-C0045C02B501}"/>
                  </a:ext>
                </a:extLst>
              </p:cNvPr>
              <p:cNvCxnSpPr/>
              <p:nvPr/>
            </p:nvCxnSpPr>
            <p:spPr>
              <a:xfrm>
                <a:off x="9973982" y="3893966"/>
                <a:ext cx="107983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B0E4B6-3E8C-4C48-B69B-4D0ECC4BA620}"/>
                  </a:ext>
                </a:extLst>
              </p:cNvPr>
              <p:cNvSpPr txBox="1"/>
              <p:nvPr/>
            </p:nvSpPr>
            <p:spPr>
              <a:xfrm>
                <a:off x="9973982" y="3598148"/>
                <a:ext cx="1200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Void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8ABA9C4-3029-4D14-8484-779E54B9BD6B}"/>
                  </a:ext>
                </a:extLst>
              </p:cNvPr>
              <p:cNvCxnSpPr/>
              <p:nvPr/>
            </p:nvCxnSpPr>
            <p:spPr>
              <a:xfrm>
                <a:off x="9973982" y="4444337"/>
                <a:ext cx="107983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9EE05F-CD84-4B0B-9314-9454EF166E9D}"/>
                  </a:ext>
                </a:extLst>
              </p:cNvPr>
              <p:cNvSpPr txBox="1"/>
              <p:nvPr/>
            </p:nvSpPr>
            <p:spPr>
              <a:xfrm>
                <a:off x="9973982" y="4148519"/>
                <a:ext cx="1200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Char / Int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D63CC43-F4FC-4D22-A484-6F4FA56498BA}"/>
                  </a:ext>
                </a:extLst>
              </p:cNvPr>
              <p:cNvCxnSpPr/>
              <p:nvPr/>
            </p:nvCxnSpPr>
            <p:spPr>
              <a:xfrm>
                <a:off x="9973982" y="4941182"/>
                <a:ext cx="107983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3B906B-A2A9-47B2-BD7B-CDAB1431F506}"/>
                  </a:ext>
                </a:extLst>
              </p:cNvPr>
              <p:cNvSpPr txBox="1"/>
              <p:nvPr/>
            </p:nvSpPr>
            <p:spPr>
              <a:xfrm>
                <a:off x="9973982" y="4645364"/>
                <a:ext cx="1200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String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B86AEBD-50DA-41A5-A2DC-0009D5E310E6}"/>
                  </a:ext>
                </a:extLst>
              </p:cNvPr>
              <p:cNvCxnSpPr/>
              <p:nvPr/>
            </p:nvCxnSpPr>
            <p:spPr>
              <a:xfrm>
                <a:off x="9973982" y="6042998"/>
                <a:ext cx="107983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C8FA89-990D-44B4-AB76-A846CF0948F2}"/>
                  </a:ext>
                </a:extLst>
              </p:cNvPr>
              <p:cNvSpPr txBox="1"/>
              <p:nvPr/>
            </p:nvSpPr>
            <p:spPr>
              <a:xfrm>
                <a:off x="9973982" y="5747180"/>
                <a:ext cx="1200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Void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0AFDDE9-99D8-4754-B8F5-D0EA58DDB477}"/>
                  </a:ext>
                </a:extLst>
              </p:cNvPr>
              <p:cNvCxnSpPr/>
              <p:nvPr/>
            </p:nvCxnSpPr>
            <p:spPr>
              <a:xfrm>
                <a:off x="9973982" y="6572132"/>
                <a:ext cx="107983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4E3985-1879-49F1-A019-C6019487AD7F}"/>
                  </a:ext>
                </a:extLst>
              </p:cNvPr>
              <p:cNvSpPr txBox="1"/>
              <p:nvPr/>
            </p:nvSpPr>
            <p:spPr>
              <a:xfrm>
                <a:off x="9973982" y="6276314"/>
                <a:ext cx="1200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Void</a:t>
                </a:r>
              </a:p>
            </p:txBody>
          </p: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91AF99-F82A-46F4-B107-E81DED84836E}"/>
                  </a:ext>
                </a:extLst>
              </p:cNvPr>
              <p:cNvCxnSpPr/>
              <p:nvPr/>
            </p:nvCxnSpPr>
            <p:spPr>
              <a:xfrm flipV="1">
                <a:off x="5753737" y="2688116"/>
                <a:ext cx="1615503" cy="141748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AB93A2D3-0CAB-4FB6-855A-6651C477B756}"/>
                  </a:ext>
                </a:extLst>
              </p:cNvPr>
              <p:cNvCxnSpPr/>
              <p:nvPr/>
            </p:nvCxnSpPr>
            <p:spPr>
              <a:xfrm flipV="1">
                <a:off x="5753737" y="3287144"/>
                <a:ext cx="1615503" cy="81845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AABE73AE-FECD-4DC1-A631-3635FC9149A7}"/>
                  </a:ext>
                </a:extLst>
              </p:cNvPr>
              <p:cNvCxnSpPr/>
              <p:nvPr/>
            </p:nvCxnSpPr>
            <p:spPr>
              <a:xfrm flipV="1">
                <a:off x="5753737" y="3762226"/>
                <a:ext cx="1615503" cy="34337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29C3B8F3-C53D-4A02-91D2-EFC0E1EA2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737" y="4105602"/>
                <a:ext cx="1615503" cy="34337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4FE6C5B-EE9E-440A-8E81-1B1EEB7FE9C5}"/>
                  </a:ext>
                </a:extLst>
              </p:cNvPr>
              <p:cNvCxnSpPr/>
              <p:nvPr/>
            </p:nvCxnSpPr>
            <p:spPr>
              <a:xfrm>
                <a:off x="5753737" y="4105602"/>
                <a:ext cx="1615503" cy="133978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5C3F6B8F-1CCE-4839-A322-F8C8E40CA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1488" y="5445383"/>
                <a:ext cx="807752" cy="597615"/>
              </a:xfrm>
              <a:prstGeom prst="bentConnector3">
                <a:avLst>
                  <a:gd name="adj1" fmla="val 226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0B82EECD-6773-492A-8282-D606C9D2C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1488" y="6030337"/>
                <a:ext cx="807752" cy="533659"/>
              </a:xfrm>
              <a:prstGeom prst="bentConnector3">
                <a:avLst>
                  <a:gd name="adj1" fmla="val 226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2CE143AC-AA3D-4B88-9ECB-DEC954BB4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737" y="4101173"/>
                <a:ext cx="1615503" cy="84469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21B47F1-5150-4122-9FEC-77327681221D}"/>
                  </a:ext>
                </a:extLst>
              </p:cNvPr>
              <p:cNvCxnSpPr/>
              <p:nvPr/>
            </p:nvCxnSpPr>
            <p:spPr>
              <a:xfrm>
                <a:off x="9979898" y="5499009"/>
                <a:ext cx="107983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051F05-3039-4D05-8ABC-89C903B0AE1A}"/>
                  </a:ext>
                </a:extLst>
              </p:cNvPr>
              <p:cNvSpPr txBox="1"/>
              <p:nvPr/>
            </p:nvSpPr>
            <p:spPr>
              <a:xfrm>
                <a:off x="9979898" y="5203191"/>
                <a:ext cx="1200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Void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948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FB02D-4FB9-4999-9501-0A1D3B50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Bookman Old Style" panose="02050604050505020204" pitchFamily="18" charset="0"/>
              </a:rPr>
              <a:t>Morse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5357E9A-AF11-45E9-B278-97FC532BB335}"/>
              </a:ext>
            </a:extLst>
          </p:cNvPr>
          <p:cNvSpPr txBox="1">
            <a:spLocks/>
          </p:cNvSpPr>
          <p:nvPr/>
        </p:nvSpPr>
        <p:spPr>
          <a:xfrm>
            <a:off x="859713" y="187307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 sync needed – attempts to do it on the fly by adjusting its run time between each sample slightly (primary </a:t>
            </a:r>
            <a:r>
              <a:rPr lang="en-GB" dirty="0" err="1"/>
              <a:t>freq</a:t>
            </a:r>
            <a:r>
              <a:rPr lang="en-GB" dirty="0"/>
              <a:t> only).</a:t>
            </a:r>
          </a:p>
          <a:p>
            <a:r>
              <a:rPr lang="en-GB" dirty="0"/>
              <a:t>Number correct needed configured when </a:t>
            </a:r>
            <a:r>
              <a:rPr lang="en-GB" dirty="0" err="1"/>
              <a:t>Micro:bits</a:t>
            </a:r>
            <a:r>
              <a:rPr lang="en-GB" dirty="0"/>
              <a:t> are 30cm apart.</a:t>
            </a:r>
          </a:p>
        </p:txBody>
      </p:sp>
    </p:spTree>
    <p:extLst>
      <p:ext uri="{BB962C8B-B14F-4D97-AF65-F5344CB8AC3E}">
        <p14:creationId xmlns:p14="http://schemas.microsoft.com/office/powerpoint/2010/main" val="710781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2A814-61F1-43DA-841E-2A2535D2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78" y="148751"/>
            <a:ext cx="6365244" cy="6560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0B0F65-92BE-4618-8C73-2ACA91609A77}"/>
              </a:ext>
            </a:extLst>
          </p:cNvPr>
          <p:cNvSpPr txBox="1"/>
          <p:nvPr/>
        </p:nvSpPr>
        <p:spPr>
          <a:xfrm>
            <a:off x="0" y="476250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actually have 22-23 samples per frame for a 250ms dot length, and 44 for a 500ms dot length.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D9BD4-FE60-423A-BBEB-D5F8DDBA4268}"/>
              </a:ext>
            </a:extLst>
          </p:cNvPr>
          <p:cNvSpPr txBox="1"/>
          <p:nvPr/>
        </p:nvSpPr>
        <p:spPr>
          <a:xfrm>
            <a:off x="9505950" y="476250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Real threshold based on testing from 30cm away – less than half to account for the off failed recognition</a:t>
            </a:r>
          </a:p>
        </p:txBody>
      </p:sp>
    </p:spTree>
    <p:extLst>
      <p:ext uri="{BB962C8B-B14F-4D97-AF65-F5344CB8AC3E}">
        <p14:creationId xmlns:p14="http://schemas.microsoft.com/office/powerpoint/2010/main" val="52993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00ms morse A-F">
            <a:hlinkClick r:id="" action="ppaction://media"/>
            <a:extLst>
              <a:ext uri="{FF2B5EF4-FFF2-40B4-BE49-F238E27FC236}">
                <a16:creationId xmlns:a16="http://schemas.microsoft.com/office/drawing/2014/main" id="{53C60CEA-58FB-4A75-8BB8-B9DB658401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212" y="979487"/>
            <a:ext cx="8709575" cy="48990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63D3E1-A3DF-451F-BC0F-82822E5ADD16}"/>
              </a:ext>
            </a:extLst>
          </p:cNvPr>
          <p:cNvSpPr txBox="1"/>
          <p:nvPr/>
        </p:nvSpPr>
        <p:spPr>
          <a:xfrm>
            <a:off x="0" y="104774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500ms Morse Test 30cm</a:t>
            </a:r>
          </a:p>
          <a:p>
            <a:r>
              <a:rPr lang="en-GB" dirty="0"/>
              <a:t>Starting 0 means – nothing </a:t>
            </a:r>
            <a:r>
              <a:rPr lang="en-GB" dirty="0" err="1"/>
              <a:t>recieved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50ms Morse">
            <a:hlinkClick r:id="" action="ppaction://media"/>
            <a:extLst>
              <a:ext uri="{FF2B5EF4-FFF2-40B4-BE49-F238E27FC236}">
                <a16:creationId xmlns:a16="http://schemas.microsoft.com/office/drawing/2014/main" id="{0A1469DA-7E82-4257-8E95-043073F964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1964809" y="-46918"/>
            <a:ext cx="4220780" cy="750269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55760-994D-4E8E-9A67-EA37963F7E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76" t="23981" r="41239" b="30044"/>
          <a:stretch/>
        </p:blipFill>
        <p:spPr>
          <a:xfrm>
            <a:off x="8001202" y="998537"/>
            <a:ext cx="3866948" cy="5353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2246F6-77F3-4670-9AFA-81A5F8CE981D}"/>
              </a:ext>
            </a:extLst>
          </p:cNvPr>
          <p:cNvSpPr txBox="1"/>
          <p:nvPr/>
        </p:nvSpPr>
        <p:spPr>
          <a:xfrm>
            <a:off x="323850" y="466724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250ms Morse Test 30cm</a:t>
            </a:r>
          </a:p>
        </p:txBody>
      </p:sp>
    </p:spTree>
    <p:extLst>
      <p:ext uri="{BB962C8B-B14F-4D97-AF65-F5344CB8AC3E}">
        <p14:creationId xmlns:p14="http://schemas.microsoft.com/office/powerpoint/2010/main" val="136671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oice Morse">
            <a:hlinkClick r:id="" action="ppaction://media"/>
            <a:extLst>
              <a:ext uri="{FF2B5EF4-FFF2-40B4-BE49-F238E27FC236}">
                <a16:creationId xmlns:a16="http://schemas.microsoft.com/office/drawing/2014/main" id="{33C7F553-10FC-4D7F-98DB-27EA353C7D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9745" b="23935"/>
          <a:stretch/>
        </p:blipFill>
        <p:spPr>
          <a:xfrm>
            <a:off x="838200" y="798616"/>
            <a:ext cx="4462462" cy="5260767"/>
          </a:xfrm>
        </p:spPr>
      </p:pic>
      <p:pic>
        <p:nvPicPr>
          <p:cNvPr id="5" name="B and C Voice Morse">
            <a:hlinkClick r:id="" action="ppaction://media"/>
            <a:extLst>
              <a:ext uri="{FF2B5EF4-FFF2-40B4-BE49-F238E27FC236}">
                <a16:creationId xmlns:a16="http://schemas.microsoft.com/office/drawing/2014/main" id="{31CBE1FD-4835-4075-937D-CAE95219A6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11621" b="19769"/>
          <a:stretch/>
        </p:blipFill>
        <p:spPr>
          <a:xfrm>
            <a:off x="6757992" y="800395"/>
            <a:ext cx="4310060" cy="5257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A07D2-2448-405B-B87A-6D44DA9EDE90}"/>
              </a:ext>
            </a:extLst>
          </p:cNvPr>
          <p:cNvSpPr txBox="1"/>
          <p:nvPr/>
        </p:nvSpPr>
        <p:spPr>
          <a:xfrm>
            <a:off x="0" y="104774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Voice Morse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0E421-2460-4674-BDC6-4D3CEFB9549E}"/>
              </a:ext>
            </a:extLst>
          </p:cNvPr>
          <p:cNvSpPr txBox="1"/>
          <p:nvPr/>
        </p:nvSpPr>
        <p:spPr>
          <a:xfrm>
            <a:off x="1904082" y="6199227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279A8-2506-45B7-A1D0-FE4C7B12BDD4}"/>
              </a:ext>
            </a:extLst>
          </p:cNvPr>
          <p:cNvSpPr txBox="1"/>
          <p:nvPr/>
        </p:nvSpPr>
        <p:spPr>
          <a:xfrm>
            <a:off x="8269996" y="6199227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 and C</a:t>
            </a:r>
          </a:p>
        </p:txBody>
      </p:sp>
    </p:spTree>
    <p:extLst>
      <p:ext uri="{BB962C8B-B14F-4D97-AF65-F5344CB8AC3E}">
        <p14:creationId xmlns:p14="http://schemas.microsoft.com/office/powerpoint/2010/main" val="36672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77289-39E9-4184-B9BD-4F833D4B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dirty="0">
                <a:latin typeface="Bookman Old Style" panose="02050604050505020204" pitchFamily="18" charset="0"/>
              </a:rPr>
              <a:t>Pipeline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E22541-D5D3-48C0-8452-D471E4303832}"/>
              </a:ext>
            </a:extLst>
          </p:cNvPr>
          <p:cNvSpPr/>
          <p:nvPr/>
        </p:nvSpPr>
        <p:spPr>
          <a:xfrm>
            <a:off x="8718235" y="2144894"/>
            <a:ext cx="1229738" cy="702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61D66C-D328-4E77-8D06-95CA965B2EE3}"/>
              </a:ext>
            </a:extLst>
          </p:cNvPr>
          <p:cNvSpPr/>
          <p:nvPr/>
        </p:nvSpPr>
        <p:spPr>
          <a:xfrm>
            <a:off x="8745283" y="4907580"/>
            <a:ext cx="1229738" cy="702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903592-87F3-44A1-B362-30F774F167B6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789904" y="4001292"/>
            <a:ext cx="955379" cy="1257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06D32E-EB0A-4471-AEE5-7EF74469AF02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7789904" y="2496248"/>
            <a:ext cx="928331" cy="1505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F57E5A7-0EB0-436E-B57C-5B0653924A64}"/>
              </a:ext>
            </a:extLst>
          </p:cNvPr>
          <p:cNvSpPr/>
          <p:nvPr/>
        </p:nvSpPr>
        <p:spPr>
          <a:xfrm>
            <a:off x="8718235" y="2144894"/>
            <a:ext cx="1229738" cy="702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083584-3F2D-491A-B704-FAFA38F75F91}"/>
              </a:ext>
            </a:extLst>
          </p:cNvPr>
          <p:cNvSpPr/>
          <p:nvPr/>
        </p:nvSpPr>
        <p:spPr>
          <a:xfrm>
            <a:off x="8745283" y="4907580"/>
            <a:ext cx="1229738" cy="702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18F690E-9572-4A7B-A9A7-9407C617C4F1}"/>
              </a:ext>
            </a:extLst>
          </p:cNvPr>
          <p:cNvCxnSpPr>
            <a:stCxn id="78" idx="3"/>
            <a:endCxn id="67" idx="1"/>
          </p:cNvCxnSpPr>
          <p:nvPr/>
        </p:nvCxnSpPr>
        <p:spPr>
          <a:xfrm>
            <a:off x="7789904" y="4001292"/>
            <a:ext cx="955379" cy="1257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1BA1BBC-619E-4AB5-9272-99CBA4DAFD85}"/>
              </a:ext>
            </a:extLst>
          </p:cNvPr>
          <p:cNvCxnSpPr>
            <a:stCxn id="78" idx="3"/>
            <a:endCxn id="66" idx="1"/>
          </p:cNvCxnSpPr>
          <p:nvPr/>
        </p:nvCxnSpPr>
        <p:spPr>
          <a:xfrm flipV="1">
            <a:off x="7789904" y="2496248"/>
            <a:ext cx="928331" cy="1505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C24F510-05E0-4A8F-A7EC-138532AFCAC7}"/>
              </a:ext>
            </a:extLst>
          </p:cNvPr>
          <p:cNvGrpSpPr/>
          <p:nvPr/>
        </p:nvGrpSpPr>
        <p:grpSpPr>
          <a:xfrm>
            <a:off x="236532" y="1825624"/>
            <a:ext cx="9711441" cy="4351335"/>
            <a:chOff x="236532" y="1825624"/>
            <a:chExt cx="9711441" cy="435133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D3C9972-75C5-47F6-AE9E-A7F343F982C2}"/>
                </a:ext>
              </a:extLst>
            </p:cNvPr>
            <p:cNvGrpSpPr/>
            <p:nvPr/>
          </p:nvGrpSpPr>
          <p:grpSpPr>
            <a:xfrm>
              <a:off x="2244027" y="1825624"/>
              <a:ext cx="7703946" cy="4351335"/>
              <a:chOff x="1663547" y="1332839"/>
              <a:chExt cx="8213072" cy="4638903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CBEE127-8B74-48A3-8A40-9D7AE4D2F381}"/>
                  </a:ext>
                </a:extLst>
              </p:cNvPr>
              <p:cNvSpPr/>
              <p:nvPr/>
            </p:nvSpPr>
            <p:spPr>
              <a:xfrm>
                <a:off x="1663547" y="3054426"/>
                <a:ext cx="1311007" cy="74914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GB">
                    <a:solidFill>
                      <a:schemeClr val="tx1"/>
                    </a:solidFill>
                  </a:rPr>
                  <a:t>Normaliser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F2CBA54-8051-4A9D-9A01-2A11A06155AF}"/>
                  </a:ext>
                </a:extLst>
              </p:cNvPr>
              <p:cNvSpPr/>
              <p:nvPr/>
            </p:nvSpPr>
            <p:spPr>
              <a:xfrm>
                <a:off x="3964236" y="3054425"/>
                <a:ext cx="1311007" cy="749147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GB" dirty="0">
                    <a:solidFill>
                      <a:schemeClr val="tx1"/>
                    </a:solidFill>
                  </a:rPr>
                  <a:t>Splitter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1F5B710-783D-4F2C-9C59-88B193ED17BC}"/>
                  </a:ext>
                </a:extLst>
              </p:cNvPr>
              <p:cNvSpPr/>
              <p:nvPr/>
            </p:nvSpPr>
            <p:spPr>
              <a:xfrm>
                <a:off x="6264925" y="2305278"/>
                <a:ext cx="1311007" cy="749147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GB">
                    <a:solidFill>
                      <a:schemeClr val="tx1"/>
                    </a:solidFill>
                  </a:rPr>
                  <a:t>Level Detector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1AEEE89-CFA5-47E7-8083-7DC590D735FD}"/>
                  </a:ext>
                </a:extLst>
              </p:cNvPr>
              <p:cNvSpPr/>
              <p:nvPr/>
            </p:nvSpPr>
            <p:spPr>
              <a:xfrm>
                <a:off x="6264924" y="1332839"/>
                <a:ext cx="1311007" cy="749147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GB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C3DE67F-C0C6-4EFC-AF02-EC00F52E12CE}"/>
                  </a:ext>
                </a:extLst>
              </p:cNvPr>
              <p:cNvSpPr/>
              <p:nvPr/>
            </p:nvSpPr>
            <p:spPr>
              <a:xfrm>
                <a:off x="6264924" y="3277717"/>
                <a:ext cx="1311007" cy="74914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GB" dirty="0">
                    <a:solidFill>
                      <a:schemeClr val="tx1"/>
                    </a:solidFill>
                  </a:rPr>
                  <a:t>Frequency Detector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8B6E79C-364C-4DC5-95C0-0B95CFE52FA1}"/>
                  </a:ext>
                </a:extLst>
              </p:cNvPr>
              <p:cNvSpPr/>
              <p:nvPr/>
            </p:nvSpPr>
            <p:spPr>
              <a:xfrm>
                <a:off x="8565612" y="2679851"/>
                <a:ext cx="1311007" cy="74914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GB" dirty="0">
                    <a:solidFill>
                      <a:schemeClr val="tx1"/>
                    </a:solidFill>
                  </a:rPr>
                  <a:t>Tap Recogniser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B862835-62C3-434E-BF44-ADE42136C98B}"/>
                  </a:ext>
                </a:extLst>
              </p:cNvPr>
              <p:cNvSpPr/>
              <p:nvPr/>
            </p:nvSpPr>
            <p:spPr>
              <a:xfrm>
                <a:off x="8565612" y="3610778"/>
                <a:ext cx="1311007" cy="74914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GB" dirty="0">
                    <a:solidFill>
                      <a:schemeClr val="tx1"/>
                    </a:solidFill>
                  </a:rPr>
                  <a:t>Morse Code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EB0EEEC-7775-4D39-82CC-2C11667EB59A}"/>
                  </a:ext>
                </a:extLst>
              </p:cNvPr>
              <p:cNvSpPr/>
              <p:nvPr/>
            </p:nvSpPr>
            <p:spPr>
              <a:xfrm>
                <a:off x="6264923" y="4250156"/>
                <a:ext cx="1311007" cy="749147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GB">
                    <a:solidFill>
                      <a:schemeClr val="tx1"/>
                    </a:solidFill>
                  </a:rPr>
                  <a:t>Mic Recorder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6FD32C5-D46C-47D2-BC37-8C18C5CC612E}"/>
                  </a:ext>
                </a:extLst>
              </p:cNvPr>
              <p:cNvSpPr/>
              <p:nvPr/>
            </p:nvSpPr>
            <p:spPr>
              <a:xfrm>
                <a:off x="6298890" y="5222595"/>
                <a:ext cx="1311007" cy="749147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GB">
                    <a:solidFill>
                      <a:schemeClr val="tx1"/>
                    </a:solidFill>
                  </a:rPr>
                  <a:t>…</a:t>
                </a: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7A72C35-8790-4414-AECE-42B895A71D9E}"/>
                  </a:ext>
                </a:extLst>
              </p:cNvPr>
              <p:cNvCxnSpPr>
                <a:stCxn id="75" idx="3"/>
                <a:endCxn id="77" idx="1"/>
              </p:cNvCxnSpPr>
              <p:nvPr/>
            </p:nvCxnSpPr>
            <p:spPr>
              <a:xfrm flipV="1">
                <a:off x="5275243" y="1707413"/>
                <a:ext cx="989681" cy="1721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42F6FEF-4AF2-41C6-B72A-38C9710E01C9}"/>
                  </a:ext>
                </a:extLst>
              </p:cNvPr>
              <p:cNvCxnSpPr>
                <a:stCxn id="75" idx="3"/>
                <a:endCxn id="76" idx="1"/>
              </p:cNvCxnSpPr>
              <p:nvPr/>
            </p:nvCxnSpPr>
            <p:spPr>
              <a:xfrm flipV="1">
                <a:off x="5275243" y="2679852"/>
                <a:ext cx="989682" cy="7491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0F97A124-DC60-4D8B-A981-4DA9C758A0A1}"/>
                  </a:ext>
                </a:extLst>
              </p:cNvPr>
              <p:cNvCxnSpPr>
                <a:stCxn id="75" idx="3"/>
                <a:endCxn id="78" idx="1"/>
              </p:cNvCxnSpPr>
              <p:nvPr/>
            </p:nvCxnSpPr>
            <p:spPr>
              <a:xfrm>
                <a:off x="5275243" y="3428999"/>
                <a:ext cx="989681" cy="2232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B5CCA684-8360-4EAB-B721-AA18C0AA0576}"/>
                  </a:ext>
                </a:extLst>
              </p:cNvPr>
              <p:cNvCxnSpPr>
                <a:stCxn id="75" idx="3"/>
                <a:endCxn id="81" idx="1"/>
              </p:cNvCxnSpPr>
              <p:nvPr/>
            </p:nvCxnSpPr>
            <p:spPr>
              <a:xfrm>
                <a:off x="5275243" y="3428999"/>
                <a:ext cx="989680" cy="11957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4EF1840B-662C-4A66-B98A-9F1DEC278860}"/>
                  </a:ext>
                </a:extLst>
              </p:cNvPr>
              <p:cNvCxnSpPr>
                <a:cxnSpLocks/>
                <a:stCxn id="75" idx="3"/>
                <a:endCxn id="82" idx="1"/>
              </p:cNvCxnSpPr>
              <p:nvPr/>
            </p:nvCxnSpPr>
            <p:spPr>
              <a:xfrm>
                <a:off x="5275243" y="3428999"/>
                <a:ext cx="1023647" cy="21681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0824895D-68E0-48D6-BB0E-77E4143F51B1}"/>
                  </a:ext>
                </a:extLst>
              </p:cNvPr>
              <p:cNvCxnSpPr>
                <a:cxnSpLocks/>
                <a:stCxn id="78" idx="3"/>
                <a:endCxn id="79" idx="1"/>
              </p:cNvCxnSpPr>
              <p:nvPr/>
            </p:nvCxnSpPr>
            <p:spPr>
              <a:xfrm flipV="1">
                <a:off x="7575931" y="3054425"/>
                <a:ext cx="989681" cy="597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A4C25FAA-D24E-41DB-AB8E-04EE57C090A5}"/>
                  </a:ext>
                </a:extLst>
              </p:cNvPr>
              <p:cNvCxnSpPr>
                <a:stCxn id="78" idx="3"/>
                <a:endCxn id="80" idx="1"/>
              </p:cNvCxnSpPr>
              <p:nvPr/>
            </p:nvCxnSpPr>
            <p:spPr>
              <a:xfrm>
                <a:off x="7575931" y="3652291"/>
                <a:ext cx="989681" cy="3330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AA2CBF1-CEE8-4245-942B-401AB04639B0}"/>
                  </a:ext>
                </a:extLst>
              </p:cNvPr>
              <p:cNvCxnSpPr>
                <a:stCxn id="74" idx="3"/>
                <a:endCxn id="75" idx="1"/>
              </p:cNvCxnSpPr>
              <p:nvPr/>
            </p:nvCxnSpPr>
            <p:spPr>
              <a:xfrm flipV="1">
                <a:off x="2974554" y="3428999"/>
                <a:ext cx="989682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5ABCDE4-5772-458C-B164-F50094F731A3}"/>
                </a:ext>
              </a:extLst>
            </p:cNvPr>
            <p:cNvSpPr/>
            <p:nvPr/>
          </p:nvSpPr>
          <p:spPr>
            <a:xfrm>
              <a:off x="236532" y="3445219"/>
              <a:ext cx="1408556" cy="702707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GB" dirty="0">
                  <a:solidFill>
                    <a:schemeClr val="tx1"/>
                  </a:solidFill>
                </a:rPr>
                <a:t>Microphone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ED56441-44FA-483B-80B1-2A09898A365B}"/>
                </a:ext>
              </a:extLst>
            </p:cNvPr>
            <p:cNvCxnSpPr>
              <a:stCxn id="72" idx="3"/>
              <a:endCxn id="74" idx="1"/>
            </p:cNvCxnSpPr>
            <p:nvPr/>
          </p:nvCxnSpPr>
          <p:spPr>
            <a:xfrm flipV="1">
              <a:off x="1645088" y="3791843"/>
              <a:ext cx="598939" cy="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087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74F7-00DD-4927-9D8D-B5C8A508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5" y="18255"/>
            <a:ext cx="10515600" cy="1325563"/>
          </a:xfrm>
        </p:spPr>
        <p:txBody>
          <a:bodyPr/>
          <a:lstStyle/>
          <a:p>
            <a:r>
              <a:rPr lang="en-GB" dirty="0">
                <a:latin typeface="Bookman Old Style" panose="02050604050505020204" pitchFamily="18" charset="0"/>
              </a:rPr>
              <a:t>Tap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18A8-8F07-43EE-8690-A50ABBD9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91" y="1253331"/>
            <a:ext cx="10515600" cy="4351338"/>
          </a:xfrm>
        </p:spPr>
        <p:txBody>
          <a:bodyPr/>
          <a:lstStyle/>
          <a:p>
            <a:r>
              <a:rPr lang="en-GB" dirty="0"/>
              <a:t>Intro to ML + Pattern Detection</a:t>
            </a:r>
          </a:p>
          <a:p>
            <a:r>
              <a:rPr lang="en-GB" dirty="0"/>
              <a:t>Record and store Patterns (up to 10), each bin accounts for 500ms</a:t>
            </a:r>
          </a:p>
          <a:p>
            <a:r>
              <a:rPr lang="en-GB" dirty="0"/>
              <a:t>Test live input for matches to stored patterns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0F26FB-A7C1-4020-8FED-7C7AAB74E8CF}"/>
              </a:ext>
            </a:extLst>
          </p:cNvPr>
          <p:cNvSpPr/>
          <p:nvPr/>
        </p:nvSpPr>
        <p:spPr>
          <a:xfrm>
            <a:off x="573795" y="3682657"/>
            <a:ext cx="1648778" cy="94215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>
                <a:solidFill>
                  <a:schemeClr val="tx1"/>
                </a:solidFill>
              </a:rPr>
              <a:t>Audio Processor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EEDCD-7C89-4F4A-828C-55DCC49D9020}"/>
              </a:ext>
            </a:extLst>
          </p:cNvPr>
          <p:cNvSpPr txBox="1"/>
          <p:nvPr/>
        </p:nvSpPr>
        <p:spPr>
          <a:xfrm>
            <a:off x="9435990" y="3121223"/>
            <a:ext cx="2276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CPP / MakeCode Adaptation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FA022-230C-457F-A4F3-DBF2E25AFE1F}"/>
              </a:ext>
            </a:extLst>
          </p:cNvPr>
          <p:cNvSpPr/>
          <p:nvPr/>
        </p:nvSpPr>
        <p:spPr>
          <a:xfrm>
            <a:off x="4104959" y="3682657"/>
            <a:ext cx="1648778" cy="9421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Tap Detector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026BB9-E436-451B-B815-57CB26FC61D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222573" y="4153736"/>
            <a:ext cx="18823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CE6B48-3027-4131-9111-CC37C67CCD9B}"/>
              </a:ext>
            </a:extLst>
          </p:cNvPr>
          <p:cNvSpPr txBox="1"/>
          <p:nvPr/>
        </p:nvSpPr>
        <p:spPr>
          <a:xfrm>
            <a:off x="7449801" y="3618366"/>
            <a:ext cx="3124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Record Pattern</a:t>
            </a:r>
          </a:p>
          <a:p>
            <a:endParaRPr lang="en-GB" dirty="0"/>
          </a:p>
          <a:p>
            <a:r>
              <a:rPr lang="en-GB" dirty="0"/>
              <a:t>Redo Pattern</a:t>
            </a:r>
          </a:p>
          <a:p>
            <a:endParaRPr lang="en-GB" dirty="0"/>
          </a:p>
          <a:p>
            <a:r>
              <a:rPr lang="en-GB" dirty="0"/>
              <a:t>On Pattern Recognised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5496F6-F01B-4EF7-B6BC-C37C2B5A62D4}"/>
              </a:ext>
            </a:extLst>
          </p:cNvPr>
          <p:cNvCxnSpPr/>
          <p:nvPr/>
        </p:nvCxnSpPr>
        <p:spPr>
          <a:xfrm>
            <a:off x="9973982" y="3893966"/>
            <a:ext cx="10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38AAB6-02BF-4B3C-AD3A-599C022D7007}"/>
              </a:ext>
            </a:extLst>
          </p:cNvPr>
          <p:cNvSpPr txBox="1"/>
          <p:nvPr/>
        </p:nvSpPr>
        <p:spPr>
          <a:xfrm>
            <a:off x="9973982" y="3598148"/>
            <a:ext cx="1200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Void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F9595A-4521-496E-862C-EA7EE6A0BA9A}"/>
              </a:ext>
            </a:extLst>
          </p:cNvPr>
          <p:cNvCxnSpPr/>
          <p:nvPr/>
        </p:nvCxnSpPr>
        <p:spPr>
          <a:xfrm>
            <a:off x="9973982" y="4444337"/>
            <a:ext cx="10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173AD3-C778-4CDD-B60F-0CA5542EA7F6}"/>
              </a:ext>
            </a:extLst>
          </p:cNvPr>
          <p:cNvSpPr txBox="1"/>
          <p:nvPr/>
        </p:nvSpPr>
        <p:spPr>
          <a:xfrm>
            <a:off x="9973982" y="4148519"/>
            <a:ext cx="1200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Void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E0E52F-190C-48C6-82DE-D117DCCD5F68}"/>
              </a:ext>
            </a:extLst>
          </p:cNvPr>
          <p:cNvCxnSpPr/>
          <p:nvPr/>
        </p:nvCxnSpPr>
        <p:spPr>
          <a:xfrm>
            <a:off x="9973982" y="4941182"/>
            <a:ext cx="1079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9240EC-4670-43F0-B494-848F62AB0809}"/>
              </a:ext>
            </a:extLst>
          </p:cNvPr>
          <p:cNvSpPr txBox="1"/>
          <p:nvPr/>
        </p:nvSpPr>
        <p:spPr>
          <a:xfrm>
            <a:off x="9973982" y="4645364"/>
            <a:ext cx="1200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Event 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C9AF05-DB1D-4379-AA14-047FF4882FB9}"/>
              </a:ext>
            </a:extLst>
          </p:cNvPr>
          <p:cNvCxnSpPr/>
          <p:nvPr/>
        </p:nvCxnSpPr>
        <p:spPr>
          <a:xfrm flipV="1">
            <a:off x="5753737" y="3762226"/>
            <a:ext cx="1615503" cy="3433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999D3AD-93F3-4E69-A949-E85E84156D26}"/>
              </a:ext>
            </a:extLst>
          </p:cNvPr>
          <p:cNvCxnSpPr>
            <a:cxnSpLocks/>
          </p:cNvCxnSpPr>
          <p:nvPr/>
        </p:nvCxnSpPr>
        <p:spPr>
          <a:xfrm>
            <a:off x="5753737" y="4105602"/>
            <a:ext cx="1615503" cy="3433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E3A84E3-692E-4437-B3DC-0C3DD6F8E1F7}"/>
              </a:ext>
            </a:extLst>
          </p:cNvPr>
          <p:cNvCxnSpPr>
            <a:cxnSpLocks/>
          </p:cNvCxnSpPr>
          <p:nvPr/>
        </p:nvCxnSpPr>
        <p:spPr>
          <a:xfrm>
            <a:off x="5753737" y="4101173"/>
            <a:ext cx="1615503" cy="844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B5987CE-890D-4E8D-99B5-679AA7BE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860" y="901537"/>
            <a:ext cx="3229426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73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0CB7B6-423F-47E6-BBB9-AF122EB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471074"/>
            <a:ext cx="6878010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2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p recogniser">
            <a:hlinkClick r:id="" action="ppaction://media"/>
            <a:extLst>
              <a:ext uri="{FF2B5EF4-FFF2-40B4-BE49-F238E27FC236}">
                <a16:creationId xmlns:a16="http://schemas.microsoft.com/office/drawing/2014/main" id="{D684E119-7A7D-4991-855C-0F31539789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0256" y="164743"/>
            <a:ext cx="3672735" cy="652851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646BD-DC09-4B37-A845-7C0D018FD808}"/>
              </a:ext>
            </a:extLst>
          </p:cNvPr>
          <p:cNvSpPr txBox="1"/>
          <p:nvPr/>
        </p:nvSpPr>
        <p:spPr>
          <a:xfrm>
            <a:off x="0" y="104774"/>
            <a:ext cx="428625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Tap recogniser test</a:t>
            </a:r>
          </a:p>
          <a:p>
            <a:endParaRPr lang="en-GB" dirty="0"/>
          </a:p>
          <a:p>
            <a:r>
              <a:rPr lang="en-GB" dirty="0"/>
              <a:t>Pattern recorded by pressing A</a:t>
            </a:r>
          </a:p>
          <a:p>
            <a:endParaRPr lang="en-GB" dirty="0"/>
          </a:p>
          <a:p>
            <a:r>
              <a:rPr lang="en-GB" dirty="0"/>
              <a:t>Print out format</a:t>
            </a:r>
          </a:p>
          <a:p>
            <a:endParaRPr lang="en-GB" dirty="0"/>
          </a:p>
          <a:p>
            <a:r>
              <a:rPr lang="en-GB" sz="1400" dirty="0"/>
              <a:t>Ans | Live input | Stored Pattern | Euclidean distance</a:t>
            </a:r>
          </a:p>
          <a:p>
            <a:endParaRPr lang="en-GB" sz="1400" dirty="0"/>
          </a:p>
          <a:p>
            <a:r>
              <a:rPr lang="en-GB" dirty="0"/>
              <a:t>Final Euclidean distance shown at bottom of each segment</a:t>
            </a:r>
          </a:p>
          <a:p>
            <a:endParaRPr lang="en-GB" dirty="0"/>
          </a:p>
          <a:p>
            <a:r>
              <a:rPr lang="en-GB" dirty="0"/>
              <a:t>Buffers should be read bottom to top i.e. most recent value last</a:t>
            </a:r>
          </a:p>
          <a:p>
            <a:endParaRPr lang="en-GB" dirty="0"/>
          </a:p>
          <a:p>
            <a:r>
              <a:rPr lang="en-GB" dirty="0"/>
              <a:t>Pattern hummed in binary is: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E7343-3BA7-4116-AF1A-4064D1EB9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121" y="1689363"/>
            <a:ext cx="1862642" cy="3479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CCC357-9AC9-4615-BF76-BEFD7AEBA8E0}"/>
              </a:ext>
            </a:extLst>
          </p:cNvPr>
          <p:cNvSpPr txBox="1"/>
          <p:nvPr/>
        </p:nvSpPr>
        <p:spPr>
          <a:xfrm>
            <a:off x="9023638" y="1065534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Non-exact match found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0D57C34-DE64-4397-9D53-7F4A713B5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27853"/>
              </p:ext>
            </p:extLst>
          </p:nvPr>
        </p:nvGraphicFramePr>
        <p:xfrm>
          <a:off x="3033381" y="3873237"/>
          <a:ext cx="811506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753">
                  <a:extLst>
                    <a:ext uri="{9D8B030D-6E8A-4147-A177-3AD203B41FA5}">
                      <a16:colId xmlns:a16="http://schemas.microsoft.com/office/drawing/2014/main" val="1911436391"/>
                    </a:ext>
                  </a:extLst>
                </a:gridCol>
                <a:gridCol w="405753">
                  <a:extLst>
                    <a:ext uri="{9D8B030D-6E8A-4147-A177-3AD203B41FA5}">
                      <a16:colId xmlns:a16="http://schemas.microsoft.com/office/drawing/2014/main" val="180028878"/>
                    </a:ext>
                  </a:extLst>
                </a:gridCol>
              </a:tblGrid>
              <a:tr h="24402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134801"/>
                  </a:ext>
                </a:extLst>
              </a:tr>
              <a:tr h="24402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79198"/>
                  </a:ext>
                </a:extLst>
              </a:tr>
              <a:tr h="24402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965194"/>
                  </a:ext>
                </a:extLst>
              </a:tr>
              <a:tr h="24402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362322"/>
                  </a:ext>
                </a:extLst>
              </a:tr>
              <a:tr h="24402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74043"/>
                  </a:ext>
                </a:extLst>
              </a:tr>
              <a:tr h="24402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966613"/>
                  </a:ext>
                </a:extLst>
              </a:tr>
              <a:tr h="24402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44093"/>
                  </a:ext>
                </a:extLst>
              </a:tr>
              <a:tr h="24402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443988"/>
                  </a:ext>
                </a:extLst>
              </a:tr>
              <a:tr h="24402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366592"/>
                  </a:ext>
                </a:extLst>
              </a:tr>
              <a:tr h="24402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806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3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9E78-D9F1-463B-B04F-1E84C449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32" y="74518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uBit</a:t>
            </a:r>
            <a:r>
              <a:rPr lang="en-GB" dirty="0"/>
              <a:t> initialised + </a:t>
            </a:r>
            <a:br>
              <a:rPr lang="en-GB" dirty="0"/>
            </a:br>
            <a:r>
              <a:rPr lang="en-GB" dirty="0"/>
              <a:t>Auto run on function</a:t>
            </a:r>
            <a:br>
              <a:rPr lang="en-GB" dirty="0"/>
            </a:br>
            <a:r>
              <a:rPr lang="en-GB" dirty="0"/>
              <a:t>calls (don’t need to call</a:t>
            </a:r>
            <a:br>
              <a:rPr lang="en-GB" dirty="0"/>
            </a:br>
            <a:r>
              <a:rPr lang="en-GB" dirty="0" err="1"/>
              <a:t>fft</a:t>
            </a:r>
            <a:r>
              <a:rPr lang="en-GB" dirty="0"/>
              <a:t>-&gt;</a:t>
            </a:r>
            <a:r>
              <a:rPr lang="en-GB" dirty="0" err="1"/>
              <a:t>startRecording</a:t>
            </a:r>
            <a:r>
              <a:rPr lang="en-GB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81001-37AC-4F4E-8EBA-5680C38D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1" y="2801717"/>
            <a:ext cx="6649378" cy="2648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65FF73-6A7D-4732-8B29-FE88B2B31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832" y="450167"/>
            <a:ext cx="6065650" cy="1648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21443-C385-4E46-B77A-F2C387E6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913" y="3165403"/>
            <a:ext cx="4900626" cy="22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44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A36F-4C77-4632-BB9D-9D916BDA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E16F73-F499-4564-90F6-65697B035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750" y="2285888"/>
            <a:ext cx="8874499" cy="26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0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DA0EE4E9-7EF0-4791-BDE3-C31E2EB9DD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92160" y="976592"/>
            <a:ext cx="4493788" cy="344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0756B-76D6-4405-8C60-9047C4A89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36" y="7042"/>
            <a:ext cx="10515600" cy="1325563"/>
          </a:xfrm>
        </p:spPr>
        <p:txBody>
          <a:bodyPr/>
          <a:lstStyle/>
          <a:p>
            <a:r>
              <a:rPr lang="en-GB" dirty="0">
                <a:latin typeface="Bookman Old Style" panose="02050604050505020204" pitchFamily="18" charset="0"/>
              </a:rPr>
              <a:t>Frequency Detection Base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C43D2-6AC8-47B0-B99C-C3FC17A93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12" y="1320608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Core Audio Processor Functionality – Recognise up to</a:t>
            </a:r>
          </a:p>
          <a:p>
            <a:pPr marL="0" indent="0">
              <a:buNone/>
            </a:pPr>
            <a:r>
              <a:rPr lang="en-GB" sz="2400" dirty="0"/>
              <a:t>Two frequencies and their closest Note Letter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F7D505-1D54-409A-9ACE-7C270AA96963}"/>
              </a:ext>
            </a:extLst>
          </p:cNvPr>
          <p:cNvSpPr/>
          <p:nvPr/>
        </p:nvSpPr>
        <p:spPr>
          <a:xfrm>
            <a:off x="3766452" y="3338946"/>
            <a:ext cx="1816302" cy="10378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Frequency Detector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AD7D0A-ACF2-46FE-800C-52CBB134B310}"/>
              </a:ext>
            </a:extLst>
          </p:cNvPr>
          <p:cNvSpPr/>
          <p:nvPr/>
        </p:nvSpPr>
        <p:spPr>
          <a:xfrm>
            <a:off x="884009" y="3338946"/>
            <a:ext cx="1816302" cy="103788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Splitter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759AF9-8D82-4EAA-8B2C-1733514A119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2700311" y="3857889"/>
            <a:ext cx="10661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FEAF6A-6C41-4659-B1D1-076E4B2686CF}"/>
              </a:ext>
            </a:extLst>
          </p:cNvPr>
          <p:cNvSpPr txBox="1"/>
          <p:nvPr/>
        </p:nvSpPr>
        <p:spPr>
          <a:xfrm>
            <a:off x="7240533" y="3357996"/>
            <a:ext cx="2533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Frequency in Hz</a:t>
            </a:r>
          </a:p>
          <a:p>
            <a:endParaRPr lang="en-GB" dirty="0"/>
          </a:p>
          <a:p>
            <a:r>
              <a:rPr lang="en-GB" dirty="0"/>
              <a:t>Closest Note</a:t>
            </a:r>
          </a:p>
          <a:p>
            <a:endParaRPr lang="en-GB" dirty="0"/>
          </a:p>
          <a:p>
            <a:r>
              <a:rPr lang="en-GB" dirty="0"/>
              <a:t>On Note Heard</a:t>
            </a:r>
          </a:p>
          <a:p>
            <a:endParaRPr lang="en-GB" dirty="0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AB4B601D-823F-4DDA-9B6E-92618D2A27F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82754" y="3514513"/>
            <a:ext cx="1615503" cy="3433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63296C4-EF47-4A3C-829F-B40E02F0FE0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82754" y="3857889"/>
            <a:ext cx="1615503" cy="2594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4E01B3B-E974-435C-AD81-C0CACC5164F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82754" y="3857889"/>
            <a:ext cx="1615503" cy="7617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75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DA0EE4E9-7EF0-4791-BDE3-C31E2EB9DD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92160" y="976592"/>
            <a:ext cx="4493788" cy="344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0756B-76D6-4405-8C60-9047C4A89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36" y="7042"/>
            <a:ext cx="11450064" cy="1325563"/>
          </a:xfrm>
        </p:spPr>
        <p:txBody>
          <a:bodyPr/>
          <a:lstStyle/>
          <a:p>
            <a:r>
              <a:rPr lang="en-GB" dirty="0">
                <a:latin typeface="Bookman Old Style" panose="02050604050505020204" pitchFamily="18" charset="0"/>
              </a:rPr>
              <a:t>Frequency Detection Base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C43D2-6AC8-47B0-B99C-C3FC17A93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12" y="1320608"/>
            <a:ext cx="1051560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Core Audio Processor Functionality – Recognise up to</a:t>
            </a:r>
          </a:p>
          <a:p>
            <a:pPr marL="0" indent="0">
              <a:buNone/>
            </a:pPr>
            <a:r>
              <a:rPr lang="en-GB" sz="2400" dirty="0"/>
              <a:t>Two frequencies and their closest Note Letter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A70E8A-43EA-44F7-BC74-26FFE9FE7D68}"/>
              </a:ext>
            </a:extLst>
          </p:cNvPr>
          <p:cNvGrpSpPr/>
          <p:nvPr/>
        </p:nvGrpSpPr>
        <p:grpSpPr>
          <a:xfrm>
            <a:off x="2700311" y="1641027"/>
            <a:ext cx="9012277" cy="4859463"/>
            <a:chOff x="2812493" y="1613318"/>
            <a:chExt cx="9012277" cy="485946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6759AF9-8D82-4EAA-8B2C-1733514A119C}"/>
                </a:ext>
              </a:extLst>
            </p:cNvPr>
            <p:cNvCxnSpPr>
              <a:cxnSpLocks/>
            </p:cNvCxnSpPr>
            <p:nvPr/>
          </p:nvCxnSpPr>
          <p:spPr>
            <a:xfrm>
              <a:off x="2812493" y="3830180"/>
              <a:ext cx="10661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FEAF6A-6C41-4659-B1D1-076E4B2686CF}"/>
                </a:ext>
              </a:extLst>
            </p:cNvPr>
            <p:cNvSpPr txBox="1"/>
            <p:nvPr/>
          </p:nvSpPr>
          <p:spPr>
            <a:xfrm>
              <a:off x="7310439" y="2225464"/>
              <a:ext cx="2533879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Get Closest Primary note</a:t>
              </a:r>
            </a:p>
            <a:p>
              <a:endParaRPr lang="en-GB" dirty="0"/>
            </a:p>
            <a:p>
              <a:r>
                <a:rPr lang="en-GB" dirty="0"/>
                <a:t>Get Primary Frequency</a:t>
              </a:r>
            </a:p>
            <a:p>
              <a:endParaRPr lang="en-GB" dirty="0"/>
            </a:p>
            <a:p>
              <a:r>
                <a:rPr lang="en-GB" dirty="0"/>
                <a:t>Get Closest Secondary Note</a:t>
              </a:r>
            </a:p>
            <a:p>
              <a:endParaRPr lang="en-GB" dirty="0"/>
            </a:p>
            <a:p>
              <a:r>
                <a:rPr lang="en-GB" dirty="0"/>
                <a:t>Get Secondary Frequency</a:t>
              </a:r>
            </a:p>
            <a:p>
              <a:endParaRPr lang="en-GB" dirty="0"/>
            </a:p>
            <a:p>
              <a:r>
                <a:rPr lang="en-GB" dirty="0"/>
                <a:t>On Hearing (Note)</a:t>
              </a:r>
            </a:p>
            <a:p>
              <a:endParaRPr lang="en-GB" dirty="0"/>
            </a:p>
            <a:p>
              <a:r>
                <a:rPr lang="en-GB" dirty="0"/>
                <a:t>Start</a:t>
              </a:r>
            </a:p>
            <a:p>
              <a:endParaRPr lang="en-GB" dirty="0"/>
            </a:p>
            <a:p>
              <a:r>
                <a:rPr lang="en-GB" dirty="0"/>
                <a:t>Stop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9B07A7-9702-4BD8-9ACB-E99E051E98B9}"/>
                </a:ext>
              </a:extLst>
            </p:cNvPr>
            <p:cNvCxnSpPr/>
            <p:nvPr/>
          </p:nvCxnSpPr>
          <p:spPr>
            <a:xfrm>
              <a:off x="9915181" y="2412694"/>
              <a:ext cx="1079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BC8D9C-A3E7-426B-B2C8-FF722C3211DA}"/>
                </a:ext>
              </a:extLst>
            </p:cNvPr>
            <p:cNvSpPr txBox="1"/>
            <p:nvPr/>
          </p:nvSpPr>
          <p:spPr>
            <a:xfrm>
              <a:off x="9915181" y="2116876"/>
              <a:ext cx="1200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Char / Int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5DB4C8F-155F-466A-A161-E2F4AE915574}"/>
                </a:ext>
              </a:extLst>
            </p:cNvPr>
            <p:cNvCxnSpPr/>
            <p:nvPr/>
          </p:nvCxnSpPr>
          <p:spPr>
            <a:xfrm>
              <a:off x="9915181" y="3011722"/>
              <a:ext cx="1079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6847E8-0ACB-422D-8065-A9F4E70EAD5F}"/>
                </a:ext>
              </a:extLst>
            </p:cNvPr>
            <p:cNvSpPr txBox="1"/>
            <p:nvPr/>
          </p:nvSpPr>
          <p:spPr>
            <a:xfrm>
              <a:off x="9915181" y="2715904"/>
              <a:ext cx="1200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9A68FC9-BE1B-4491-BA42-CE63DB4CF04D}"/>
                </a:ext>
              </a:extLst>
            </p:cNvPr>
            <p:cNvCxnSpPr/>
            <p:nvPr/>
          </p:nvCxnSpPr>
          <p:spPr>
            <a:xfrm>
              <a:off x="9915181" y="3618544"/>
              <a:ext cx="1079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E9CBEF-068A-438F-B4E4-4EDE53380C3D}"/>
                </a:ext>
              </a:extLst>
            </p:cNvPr>
            <p:cNvSpPr txBox="1"/>
            <p:nvPr/>
          </p:nvSpPr>
          <p:spPr>
            <a:xfrm>
              <a:off x="9915181" y="3322726"/>
              <a:ext cx="1200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Char / Int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6ECB397-7E30-4BF5-84B3-656880D3F4F0}"/>
                </a:ext>
              </a:extLst>
            </p:cNvPr>
            <p:cNvCxnSpPr/>
            <p:nvPr/>
          </p:nvCxnSpPr>
          <p:spPr>
            <a:xfrm>
              <a:off x="9915181" y="4367295"/>
              <a:ext cx="1079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7CFEA8-395D-4501-B85E-6CFDD776881A}"/>
                </a:ext>
              </a:extLst>
            </p:cNvPr>
            <p:cNvSpPr txBox="1"/>
            <p:nvPr/>
          </p:nvSpPr>
          <p:spPr>
            <a:xfrm>
              <a:off x="9915181" y="4071477"/>
              <a:ext cx="1200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D0AE4C-823A-4C6D-81BB-B80ACD9B4BF6}"/>
                </a:ext>
              </a:extLst>
            </p:cNvPr>
            <p:cNvCxnSpPr/>
            <p:nvPr/>
          </p:nvCxnSpPr>
          <p:spPr>
            <a:xfrm>
              <a:off x="9915181" y="5158002"/>
              <a:ext cx="1079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DB3F3E-4AB3-4F3D-BDD3-8220191063BD}"/>
                </a:ext>
              </a:extLst>
            </p:cNvPr>
            <p:cNvSpPr txBox="1"/>
            <p:nvPr/>
          </p:nvSpPr>
          <p:spPr>
            <a:xfrm>
              <a:off x="9915181" y="4862184"/>
              <a:ext cx="1200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Event 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C32CB78-07DF-4802-9253-798A32977018}"/>
                </a:ext>
              </a:extLst>
            </p:cNvPr>
            <p:cNvCxnSpPr/>
            <p:nvPr/>
          </p:nvCxnSpPr>
          <p:spPr>
            <a:xfrm>
              <a:off x="9915181" y="5767576"/>
              <a:ext cx="1079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7C8C5C-8538-4C53-AF03-9B9C6830593F}"/>
                </a:ext>
              </a:extLst>
            </p:cNvPr>
            <p:cNvSpPr txBox="1"/>
            <p:nvPr/>
          </p:nvSpPr>
          <p:spPr>
            <a:xfrm>
              <a:off x="9915181" y="5471758"/>
              <a:ext cx="1200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Void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497C06-5DBA-42B5-8F0F-E3B68ED41025}"/>
                </a:ext>
              </a:extLst>
            </p:cNvPr>
            <p:cNvCxnSpPr/>
            <p:nvPr/>
          </p:nvCxnSpPr>
          <p:spPr>
            <a:xfrm>
              <a:off x="9915181" y="6296710"/>
              <a:ext cx="1079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DF65D7-DEE4-4FCB-970B-227A29994A8F}"/>
                </a:ext>
              </a:extLst>
            </p:cNvPr>
            <p:cNvSpPr txBox="1"/>
            <p:nvPr/>
          </p:nvSpPr>
          <p:spPr>
            <a:xfrm>
              <a:off x="9915181" y="6000892"/>
              <a:ext cx="1200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Void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B3F935-DF7D-4CB0-B425-F1F40232E604}"/>
                </a:ext>
              </a:extLst>
            </p:cNvPr>
            <p:cNvSpPr txBox="1"/>
            <p:nvPr/>
          </p:nvSpPr>
          <p:spPr>
            <a:xfrm>
              <a:off x="9547951" y="1613318"/>
              <a:ext cx="22768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CPP / MakeCode Adaptation</a:t>
              </a: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CD90D788-FE4E-4F5F-BBFA-5AD1AF1AF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4936" y="2412694"/>
              <a:ext cx="1615503" cy="141748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9F0FBD90-A6C6-4BEE-B3C9-9B018D138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4936" y="3011722"/>
              <a:ext cx="1615503" cy="81845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AB4B601D-823F-4DDA-9B6E-92618D2A2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4936" y="3486804"/>
              <a:ext cx="1615503" cy="34337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763296C4-EF47-4A3C-829F-B40E02F0FE02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5694936" y="3830180"/>
              <a:ext cx="1615503" cy="51894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FD193E0E-8BD3-4548-A19C-AD2F5075AAD8}"/>
                </a:ext>
              </a:extLst>
            </p:cNvPr>
            <p:cNvCxnSpPr>
              <a:cxnSpLocks/>
            </p:cNvCxnSpPr>
            <p:nvPr/>
          </p:nvCxnSpPr>
          <p:spPr>
            <a:xfrm>
              <a:off x="5694936" y="3830180"/>
              <a:ext cx="1615503" cy="13397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252A1197-2851-4E2B-8F41-0755C3C6D017}"/>
                </a:ext>
              </a:extLst>
            </p:cNvPr>
            <p:cNvCxnSpPr>
              <a:cxnSpLocks/>
            </p:cNvCxnSpPr>
            <p:nvPr/>
          </p:nvCxnSpPr>
          <p:spPr>
            <a:xfrm>
              <a:off x="6502687" y="5169961"/>
              <a:ext cx="807752" cy="597615"/>
            </a:xfrm>
            <a:prstGeom prst="bentConnector3">
              <a:avLst>
                <a:gd name="adj1" fmla="val 2264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115071EA-FFE5-4228-B971-3008C80F8C53}"/>
                </a:ext>
              </a:extLst>
            </p:cNvPr>
            <p:cNvCxnSpPr>
              <a:cxnSpLocks/>
            </p:cNvCxnSpPr>
            <p:nvPr/>
          </p:nvCxnSpPr>
          <p:spPr>
            <a:xfrm>
              <a:off x="6502687" y="5754915"/>
              <a:ext cx="807752" cy="533659"/>
            </a:xfrm>
            <a:prstGeom prst="bentConnector3">
              <a:avLst>
                <a:gd name="adj1" fmla="val 2264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187CE2F-E8FB-4755-B00E-D822BD8C908C}"/>
              </a:ext>
            </a:extLst>
          </p:cNvPr>
          <p:cNvSpPr/>
          <p:nvPr/>
        </p:nvSpPr>
        <p:spPr>
          <a:xfrm>
            <a:off x="3766452" y="3338946"/>
            <a:ext cx="1816302" cy="10378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Frequency Detector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FAC84B-3CC3-4E37-A4F8-726E1D121426}"/>
              </a:ext>
            </a:extLst>
          </p:cNvPr>
          <p:cNvSpPr/>
          <p:nvPr/>
        </p:nvSpPr>
        <p:spPr>
          <a:xfrm>
            <a:off x="884009" y="3338946"/>
            <a:ext cx="1816302" cy="103788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Splitter</a:t>
            </a:r>
          </a:p>
        </p:txBody>
      </p:sp>
    </p:spTree>
    <p:extLst>
      <p:ext uri="{BB962C8B-B14F-4D97-AF65-F5344CB8AC3E}">
        <p14:creationId xmlns:p14="http://schemas.microsoft.com/office/powerpoint/2010/main" val="129731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C2C23B-8D29-4EBE-8715-ADF09C52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dirty="0">
                <a:latin typeface="Bookman Old Style" panose="02050604050505020204" pitchFamily="18" charset="0"/>
              </a:rPr>
              <a:t>Sine vs Square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9BEFA64-683B-4CC8-94F1-D00B5F89C0F6}"/>
              </a:ext>
            </a:extLst>
          </p:cNvPr>
          <p:cNvSpPr txBox="1">
            <a:spLocks/>
          </p:cNvSpPr>
          <p:nvPr/>
        </p:nvSpPr>
        <p:spPr>
          <a:xfrm>
            <a:off x="748347" y="1571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Sine waves are easier to detect – they produce a peak at the relevant bin and frequency is simply bin resolution * bin number with highest magnitude.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Square waves are more complex, the base frequency is actually the distance between the harmonic spikes on the graph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E58158-697F-4174-9DD3-9F42E28205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0244" y="2489994"/>
            <a:ext cx="5551806" cy="1689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7F5D6C-47A7-45CE-A50E-EF292B9ED1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68343" y="5033170"/>
            <a:ext cx="573151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8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1C54-1973-4868-B1B7-9C7E6274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a Micro:bit Wave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A5FE-5F76-4E07-81D7-FF32EF742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011"/>
            <a:ext cx="10515600" cy="4351338"/>
          </a:xfrm>
        </p:spPr>
        <p:txBody>
          <a:bodyPr/>
          <a:lstStyle/>
          <a:p>
            <a:r>
              <a:rPr lang="en-GB" dirty="0"/>
              <a:t>Spikes not always evenly distanced, not in correct order of magnitude</a:t>
            </a:r>
          </a:p>
          <a:p>
            <a:r>
              <a:rPr lang="en-GB" dirty="0"/>
              <a:t>Spike at resonant frequency of speaker which is ~2700hz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F1C5D-FCB2-4097-B0D1-0D43E2DC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5574"/>
            <a:ext cx="10760947" cy="268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96684-65DF-46DE-A850-1BDA033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23723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Recognition Accuracy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9E376-DA15-4714-97A7-87867FB1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710" y="2394911"/>
            <a:ext cx="4384411" cy="2611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A10A39-4AEA-4EF1-A005-501D1B134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5" y="2356843"/>
            <a:ext cx="4947817" cy="27674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3CA00B-A832-4764-8D36-A42B85112314}"/>
              </a:ext>
            </a:extLst>
          </p:cNvPr>
          <p:cNvSpPr txBox="1"/>
          <p:nvPr/>
        </p:nvSpPr>
        <p:spPr>
          <a:xfrm>
            <a:off x="3954178" y="5634987"/>
            <a:ext cx="427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Results across the board are within 2.6hz of the target frequency, with average difference of just 0.7hz</a:t>
            </a:r>
          </a:p>
        </p:txBody>
      </p:sp>
    </p:spTree>
    <p:extLst>
      <p:ext uri="{BB962C8B-B14F-4D97-AF65-F5344CB8AC3E}">
        <p14:creationId xmlns:p14="http://schemas.microsoft.com/office/powerpoint/2010/main" val="375627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733A-95AA-4759-BC33-28BF0E11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Bookman Old Style" panose="02050604050505020204" pitchFamily="18" charset="0"/>
              </a:rPr>
              <a:t>FFT Statistics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BDB49-AA66-4239-BE49-F55109C3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GB" dirty="0"/>
              <a:t>2048 size FFT</a:t>
            </a:r>
          </a:p>
          <a:p>
            <a:r>
              <a:rPr lang="en-GB" dirty="0"/>
              <a:t>Bin resolution of 11,025/2048 = 5.38hz</a:t>
            </a:r>
          </a:p>
          <a:p>
            <a:r>
              <a:rPr lang="en-GB" dirty="0"/>
              <a:t>Runs on a 128  byte (sample) sliding window, doing 2 FFT runs per input buffer from the mic (256 samples)</a:t>
            </a:r>
          </a:p>
          <a:p>
            <a:r>
              <a:rPr lang="en-GB" dirty="0"/>
              <a:t>Takes ~10-11ms to run at most (if square wave detection is required)</a:t>
            </a:r>
          </a:p>
        </p:txBody>
      </p:sp>
    </p:spTree>
    <p:extLst>
      <p:ext uri="{BB962C8B-B14F-4D97-AF65-F5344CB8AC3E}">
        <p14:creationId xmlns:p14="http://schemas.microsoft.com/office/powerpoint/2010/main" val="48796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ote Detection">
            <a:hlinkClick r:id="" action="ppaction://media"/>
            <a:extLst>
              <a:ext uri="{FF2B5EF4-FFF2-40B4-BE49-F238E27FC236}">
                <a16:creationId xmlns:a16="http://schemas.microsoft.com/office/drawing/2014/main" id="{BEE24E4A-320E-4962-8404-D4C3C82641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404597" y="-1355134"/>
            <a:ext cx="5382804" cy="95682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8CE6DD-0DDA-406E-9E10-48900BF98D14}"/>
              </a:ext>
            </a:extLst>
          </p:cNvPr>
          <p:cNvSpPr txBox="1"/>
          <p:nvPr/>
        </p:nvSpPr>
        <p:spPr>
          <a:xfrm>
            <a:off x="1311865" y="209550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Event Based Detection – showing closest primary note</a:t>
            </a:r>
          </a:p>
        </p:txBody>
      </p:sp>
    </p:spTree>
    <p:extLst>
      <p:ext uri="{BB962C8B-B14F-4D97-AF65-F5344CB8AC3E}">
        <p14:creationId xmlns:p14="http://schemas.microsoft.com/office/powerpoint/2010/main" val="21279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6751</TotalTime>
  <Words>641</Words>
  <Application>Microsoft Office PowerPoint</Application>
  <PresentationFormat>Widescreen</PresentationFormat>
  <Paragraphs>176</Paragraphs>
  <Slides>24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Bookman Old Style</vt:lpstr>
      <vt:lpstr>Calibri</vt:lpstr>
      <vt:lpstr>Calibri Light</vt:lpstr>
      <vt:lpstr>Office Theme</vt:lpstr>
      <vt:lpstr>Frequency And Sound Recognition on the Micro:bit V2</vt:lpstr>
      <vt:lpstr>Pipeline</vt:lpstr>
      <vt:lpstr>Frequency Detection Base Design</vt:lpstr>
      <vt:lpstr>Frequency Detection Base Implemented</vt:lpstr>
      <vt:lpstr>Sine vs Square</vt:lpstr>
      <vt:lpstr>What does a Micro:bit Wave look like?</vt:lpstr>
      <vt:lpstr>Recognition Accuracy</vt:lpstr>
      <vt:lpstr>FFT Statistics</vt:lpstr>
      <vt:lpstr>PowerPoint Presentation</vt:lpstr>
      <vt:lpstr>PowerPoint Presentation</vt:lpstr>
      <vt:lpstr>PowerPoint Presentation</vt:lpstr>
      <vt:lpstr>HTTP request/response – showing distance effect on signal strength </vt:lpstr>
      <vt:lpstr>How noise (literally!) disrupts signals</vt:lpstr>
      <vt:lpstr>Morse Code</vt:lpstr>
      <vt:lpstr>Morse Features</vt:lpstr>
      <vt:lpstr>PowerPoint Presentation</vt:lpstr>
      <vt:lpstr>PowerPoint Presentation</vt:lpstr>
      <vt:lpstr>PowerPoint Presentation</vt:lpstr>
      <vt:lpstr>PowerPoint Presentation</vt:lpstr>
      <vt:lpstr>Tap Detector</vt:lpstr>
      <vt:lpstr>PowerPoint Presentation</vt:lpstr>
      <vt:lpstr>PowerPoint Presentation</vt:lpstr>
      <vt:lpstr>uBit initialised +  Auto run on function calls (don’t need to call fft-&gt;startRecording)</vt:lpstr>
      <vt:lpstr>Events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Hill</dc:creator>
  <cp:lastModifiedBy>Joshua Hill</cp:lastModifiedBy>
  <cp:revision>70</cp:revision>
  <dcterms:created xsi:type="dcterms:W3CDTF">2021-05-26T16:41:35Z</dcterms:created>
  <dcterms:modified xsi:type="dcterms:W3CDTF">2021-06-04T07:40:06Z</dcterms:modified>
</cp:coreProperties>
</file>